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16"/>
  </p:notesMasterIdLst>
  <p:handoutMasterIdLst>
    <p:handoutMasterId r:id="rId17"/>
  </p:handoutMasterIdLst>
  <p:sldIdLst>
    <p:sldId id="762" r:id="rId2"/>
    <p:sldId id="876" r:id="rId3"/>
    <p:sldId id="878" r:id="rId4"/>
    <p:sldId id="879" r:id="rId5"/>
    <p:sldId id="880" r:id="rId6"/>
    <p:sldId id="881" r:id="rId7"/>
    <p:sldId id="882" r:id="rId8"/>
    <p:sldId id="894" r:id="rId9"/>
    <p:sldId id="884" r:id="rId10"/>
    <p:sldId id="885" r:id="rId11"/>
    <p:sldId id="886" r:id="rId12"/>
    <p:sldId id="887" r:id="rId13"/>
    <p:sldId id="888" r:id="rId14"/>
    <p:sldId id="889" r:id="rId15"/>
  </p:sldIdLst>
  <p:sldSz cx="10150475" cy="75898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24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096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68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40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F03"/>
    <a:srgbClr val="0000FF"/>
    <a:srgbClr val="FFFFFF"/>
    <a:srgbClr val="DC4815"/>
    <a:srgbClr val="FF9900"/>
    <a:srgbClr val="FF0000"/>
    <a:srgbClr val="99CC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0" autoAdjust="0"/>
    <p:restoredTop sz="84201" autoAdjust="0"/>
  </p:normalViewPr>
  <p:slideViewPr>
    <p:cSldViewPr>
      <p:cViewPr varScale="1">
        <p:scale>
          <a:sx n="102" d="100"/>
          <a:sy n="102" d="100"/>
        </p:scale>
        <p:origin x="-588" y="-90"/>
      </p:cViewPr>
      <p:guideLst>
        <p:guide orient="horz" pos="2391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20C7CD-859F-4470-81EE-B64E8B889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73ECF2-7186-4873-A1EC-E595086E8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4778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35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91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45" algn="l" defTabSz="9139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E43F8-A42F-451A-95E4-630CE73B07C4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buFontTx/>
              <a:buChar char="•"/>
            </a:pPr>
            <a:r>
              <a:rPr lang="en-US" sz="2400" smtClean="0">
                <a:solidFill>
                  <a:srgbClr val="002060"/>
                </a:solidFill>
                <a:latin typeface="Arial" pitchFamily="34" charset="0"/>
              </a:rPr>
              <a:t>Areas of major problems.</a:t>
            </a:r>
          </a:p>
          <a:p>
            <a:pPr lvl="1">
              <a:buFontTx/>
              <a:buChar char="•"/>
            </a:pPr>
            <a:r>
              <a:rPr lang="en-US" sz="2400" smtClean="0">
                <a:solidFill>
                  <a:srgbClr val="002060"/>
                </a:solidFill>
                <a:latin typeface="Arial" pitchFamily="34" charset="0"/>
              </a:rPr>
              <a:t>Approximate size.</a:t>
            </a:r>
          </a:p>
          <a:p>
            <a:pPr lvl="1">
              <a:buFontTx/>
              <a:buChar char="•"/>
            </a:pPr>
            <a:r>
              <a:rPr lang="en-US" sz="2400" smtClean="0">
                <a:solidFill>
                  <a:srgbClr val="002060"/>
                </a:solidFill>
                <a:latin typeface="Arial" pitchFamily="34" charset="0"/>
              </a:rPr>
              <a:t>Windows, Door ways &amp; how often it is opened.</a:t>
            </a:r>
          </a:p>
          <a:p>
            <a:pPr lvl="1">
              <a:buFontTx/>
              <a:buChar char="•"/>
            </a:pPr>
            <a:r>
              <a:rPr lang="en-US" sz="2400" smtClean="0">
                <a:solidFill>
                  <a:srgbClr val="002060"/>
                </a:solidFill>
                <a:latin typeface="Arial" pitchFamily="34" charset="0"/>
              </a:rPr>
              <a:t>Establish fly breeding sites nearby e.g. dairy farms, chicken farms, dumpsters, drainage, farms etc –</a:t>
            </a:r>
          </a:p>
          <a:p>
            <a:pPr lvl="1">
              <a:buFontTx/>
              <a:buChar char="•"/>
            </a:pPr>
            <a:r>
              <a:rPr lang="en-US" sz="2400" smtClean="0">
                <a:solidFill>
                  <a:srgbClr val="002060"/>
                </a:solidFill>
                <a:latin typeface="Arial" pitchFamily="34" charset="0"/>
              </a:rPr>
              <a:t>Establish areas that are 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</a:rPr>
              <a:t>Wet, has high humidity, Glass free, explosion proof</a:t>
            </a:r>
            <a:r>
              <a:rPr lang="en-US" sz="2400" smtClean="0">
                <a:solidFill>
                  <a:srgbClr val="002060"/>
                </a:solidFill>
                <a:latin typeface="Arial" pitchFamily="34" charset="0"/>
              </a:rPr>
              <a:t> areas.</a:t>
            </a:r>
          </a:p>
          <a:p>
            <a:pPr lvl="1">
              <a:buFontTx/>
              <a:buChar char="•"/>
            </a:pPr>
            <a:r>
              <a:rPr lang="en-US" sz="2400" smtClean="0">
                <a:solidFill>
                  <a:srgbClr val="002060"/>
                </a:solidFill>
                <a:latin typeface="Arial" pitchFamily="34" charset="0"/>
              </a:rPr>
              <a:t>Use UV A meter to establish level of contrasting UV and best area to place the unit.</a:t>
            </a:r>
            <a:endParaRPr lang="en-US" sz="280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FC1F3-53CE-4A67-806D-5C5276E99138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03AC3-E0FE-4422-8F9B-64109B9EDC99}" type="slidenum">
              <a:rPr lang="en-GB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063" y="752475"/>
            <a:ext cx="9525" cy="40481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317" tIns="50657" rIns="101317" bIns="50657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15047" y="4806902"/>
            <a:ext cx="8627904" cy="2185873"/>
          </a:xfrm>
        </p:spPr>
        <p:txBody>
          <a:bodyPr/>
          <a:lstStyle>
            <a:lvl1pPr marR="10133" algn="l">
              <a:defRPr sz="4400" b="1" cap="all" spc="0" baseline="0">
                <a:solidFill>
                  <a:schemeClr val="tx2">
                    <a:lumMod val="2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15047" y="3137133"/>
            <a:ext cx="8627904" cy="1669764"/>
          </a:xfrm>
        </p:spPr>
        <p:txBody>
          <a:bodyPr lIns="111446" anchor="b"/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2">
                    <a:lumMod val="25000"/>
                  </a:schemeClr>
                </a:solidFill>
              </a:defRPr>
            </a:lvl1pPr>
            <a:lvl2pPr marL="506583" indent="0" algn="ctr">
              <a:buNone/>
            </a:lvl2pPr>
            <a:lvl3pPr marL="1013164" indent="0" algn="ctr">
              <a:buNone/>
            </a:lvl3pPr>
            <a:lvl4pPr marL="1519741" indent="0" algn="ctr">
              <a:buNone/>
            </a:lvl4pPr>
            <a:lvl5pPr marL="2026327" indent="0" algn="ctr">
              <a:buNone/>
            </a:lvl5pPr>
            <a:lvl6pPr marL="2532904" indent="0" algn="ctr">
              <a:buNone/>
            </a:lvl6pPr>
            <a:lvl7pPr marL="3039487" indent="0" algn="ctr">
              <a:buNone/>
            </a:lvl7pPr>
            <a:lvl8pPr marL="3546068" indent="0" algn="ctr">
              <a:buNone/>
            </a:lvl8pPr>
            <a:lvl9pPr marL="4052648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F7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17A0-82C6-47FE-B4A9-3A88CAD63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094" y="303956"/>
            <a:ext cx="2199270" cy="6475959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703" y="303956"/>
            <a:ext cx="6513221" cy="6475959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27D5-21BB-42E4-ABFB-800D44D4B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6664325"/>
            <a:ext cx="17351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277" y="1209431"/>
            <a:ext cx="8770674" cy="50089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19113" y="7058025"/>
            <a:ext cx="2368550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2736A-CBE1-4F8D-9EC7-04A610D4E704}" type="datetimeFigureOut">
              <a:rPr lang="en-US"/>
              <a:pPr>
                <a:defRPr/>
              </a:pPr>
              <a:t>8/2/2012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0724-9417-4C73-9491-76BAD305C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780213"/>
            <a:ext cx="10150475" cy="809625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1349" tIns="50674" rIns="101349" bIns="50674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"/>
            <a:ext cx="10150475" cy="1568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349" tIns="50674" rIns="101349" bIns="50674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6" name="Picture 8" descr="brandenburg_i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6991350"/>
            <a:ext cx="20304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nnovation_in_actio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513" y="7061200"/>
            <a:ext cx="2620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>
            <a:normAutofit/>
          </a:bodyPr>
          <a:lstStyle>
            <a:lvl1pPr algn="l">
              <a:defRPr sz="4400" b="1" cap="all">
                <a:solidFill>
                  <a:srgbClr val="00539B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524" y="2023958"/>
            <a:ext cx="4483126" cy="4385240"/>
          </a:xfrm>
        </p:spPr>
        <p:txBody>
          <a:bodyPr>
            <a:normAutofit/>
          </a:bodyPr>
          <a:lstStyle>
            <a:lvl1pPr>
              <a:spcBef>
                <a:spcPts val="2182"/>
              </a:spcBef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spcBef>
                <a:spcPts val="2182"/>
              </a:spcBef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spcBef>
                <a:spcPts val="2182"/>
              </a:spcBef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spcBef>
                <a:spcPts val="2182"/>
              </a:spcBef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spcBef>
                <a:spcPts val="2182"/>
              </a:spcBef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780213"/>
            <a:ext cx="10150475" cy="809625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101349" tIns="50674" rIns="101349" bIns="50674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"/>
            <a:ext cx="10150475" cy="1568450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349" tIns="50674" rIns="101349" bIns="50674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6" name="Picture 8" descr="innovation_in_actio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513" y="7061200"/>
            <a:ext cx="2620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Brandenburg white UK RG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7062788"/>
            <a:ext cx="203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956050" y="7300913"/>
            <a:ext cx="2557463" cy="239712"/>
          </a:xfrm>
          <a:prstGeom prst="rect">
            <a:avLst/>
          </a:prstGeom>
          <a:noFill/>
        </p:spPr>
        <p:txBody>
          <a:bodyPr lIns="101349" tIns="50674" rIns="101349" bIns="50674"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prstClr val="white">
                    <a:lumMod val="50000"/>
                  </a:prstClr>
                </a:solidFill>
                <a:latin typeface="Calibri"/>
                <a:cs typeface="Arial" charset="0"/>
              </a:rPr>
              <a:t>Copyright Brandenburg 2012. All Right Reserved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277" y="1209431"/>
            <a:ext cx="8770674" cy="50089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E248-3E91-4728-90AA-A47A02E99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85" y="302188"/>
            <a:ext cx="9135428" cy="1286056"/>
          </a:xfrm>
        </p:spPr>
        <p:txBody>
          <a:bodyPr anchor="ctr"/>
          <a:lstStyle>
            <a:lvl1pPr algn="l">
              <a:buNone/>
              <a:defRPr sz="4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06428" y="1588244"/>
            <a:ext cx="6090285" cy="50598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8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A046D4DE-D95D-48BB-9FA3-4E7E07897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14413" y="758825"/>
            <a:ext cx="8121650" cy="6072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46" tIns="304046" rIns="304046" bIns="304046"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85" y="302188"/>
            <a:ext cx="9135428" cy="1286056"/>
          </a:xfrm>
        </p:spPr>
        <p:txBody>
          <a:bodyPr anchor="ctr"/>
          <a:lstStyle>
            <a:lvl1pPr algn="l">
              <a:buNone/>
              <a:defRPr sz="4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06428" y="1588244"/>
            <a:ext cx="6090285" cy="50598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8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B6E78496-91C8-4D14-88E2-862473118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11638" y="6962775"/>
            <a:ext cx="1125537" cy="215900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prstClr val="white">
                    <a:lumMod val="75000"/>
                  </a:prstClr>
                </a:solidFill>
                <a:latin typeface="Arial" charset="0"/>
                <a:cs typeface="Arial" charset="0"/>
              </a:rPr>
              <a:t>Ref: INTRO0204_01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277" y="1209431"/>
            <a:ext cx="8770674" cy="50089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D2F528CB-5C9E-4062-8C0F-CA8418AA65E4}" type="datetime1">
              <a:rPr lang="en-US"/>
              <a:pPr>
                <a:defRPr/>
              </a:pPr>
              <a:t>8/2/2012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02D97FEB-1F4F-411D-AB56-E92BED28E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11638" y="6962775"/>
            <a:ext cx="1125537" cy="215900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prstClr val="white">
                    <a:lumMod val="75000"/>
                  </a:prstClr>
                </a:solidFill>
                <a:latin typeface="Arial" charset="0"/>
                <a:cs typeface="Arial" charset="0"/>
              </a:rPr>
              <a:t>Ref: INTRO0204_01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277" y="1209431"/>
            <a:ext cx="8770674" cy="50089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4621C158-62DB-4945-AA19-A8A8D85E7CF7}" type="datetimeFigureOut">
              <a:rPr lang="en-US"/>
              <a:pPr>
                <a:defRPr/>
              </a:pPr>
              <a:t>8/2/2012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FAB20BA3-88B5-489A-BB51-E8EE0A2C9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85" y="302188"/>
            <a:ext cx="9135428" cy="1286056"/>
          </a:xfrm>
        </p:spPr>
        <p:txBody>
          <a:bodyPr anchor="ctr"/>
          <a:lstStyle>
            <a:lvl1pPr algn="l">
              <a:buNone/>
              <a:defRPr sz="4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06428" y="1588244"/>
            <a:ext cx="6090285" cy="50598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8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D745A5FA-4C06-4983-A606-5BCC7637D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83075" y="7107238"/>
            <a:ext cx="1274763" cy="215900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chemeClr val="tx1">
                    <a:lumMod val="75000"/>
                  </a:schemeClr>
                </a:solidFill>
              </a:rPr>
              <a:t>Ref: ILTINTRO0204_01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68BA-608B-4E4A-BC30-56E4991E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14413" y="758825"/>
            <a:ext cx="8121650" cy="6072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46" tIns="304046" rIns="304046" bIns="304046"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85" y="302188"/>
            <a:ext cx="9135428" cy="1286056"/>
          </a:xfrm>
        </p:spPr>
        <p:txBody>
          <a:bodyPr anchor="ctr"/>
          <a:lstStyle>
            <a:lvl1pPr algn="l">
              <a:buNone/>
              <a:defRPr sz="4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06428" y="1588244"/>
            <a:ext cx="6090285" cy="50598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8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F966BC77-F138-465E-94E0-82837D76C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14413" y="758825"/>
            <a:ext cx="8121650" cy="6072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46" tIns="304046" rIns="304046" bIns="304046"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83075" y="7107238"/>
            <a:ext cx="1274763" cy="215900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chemeClr val="tx1">
                    <a:lumMod val="75000"/>
                  </a:schemeClr>
                </a:solidFill>
              </a:rPr>
              <a:t>Ref: ILTINTRO0204_01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710" y="1495913"/>
            <a:ext cx="6347430" cy="1081796"/>
          </a:xfrm>
        </p:spPr>
        <p:txBody>
          <a:bodyPr lIns="91185" bIns="0"/>
          <a:lstStyle>
            <a:lvl1pPr marL="60789" indent="0">
              <a:buNone/>
              <a:defRPr sz="2200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10" y="566708"/>
            <a:ext cx="9054224" cy="860182"/>
          </a:xfrm>
        </p:spPr>
        <p:txBody>
          <a:bodyPr tIns="70920"/>
          <a:lstStyle>
            <a:lvl1pPr algn="l">
              <a:buNone/>
              <a:defRPr sz="4200" b="0" cap="none" spc="-166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22E3-31D3-4BB2-A5AF-0828D2C0D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83075" y="7107238"/>
            <a:ext cx="1274763" cy="215900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chemeClr val="tx1">
                    <a:lumMod val="75000"/>
                  </a:schemeClr>
                </a:solidFill>
              </a:rPr>
              <a:t>Ref: ILTINTRO0204_01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262661"/>
            <a:ext cx="9135428" cy="1011978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454" y="1959437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7755" y="1959437"/>
            <a:ext cx="4483126" cy="5008942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5B69-160D-4CE7-8B6A-195DA9EF2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2475"/>
            <a:ext cx="9525" cy="40481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317" tIns="50657" rIns="101317" bIns="50657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90" y="566708"/>
            <a:ext cx="8627904" cy="1011978"/>
          </a:xfrm>
        </p:spPr>
        <p:txBody>
          <a:bodyPr/>
          <a:lstStyle>
            <a:lvl1pPr>
              <a:defRPr sz="44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7" y="2002875"/>
            <a:ext cx="4484889" cy="708033"/>
          </a:xfrm>
        </p:spPr>
        <p:txBody>
          <a:bodyPr anchor="ctr"/>
          <a:lstStyle>
            <a:lvl1pPr marL="81053" indent="0" algn="l">
              <a:buNone/>
              <a:defRPr sz="2800" b="1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56306" y="2002875"/>
            <a:ext cx="4486651" cy="708033"/>
          </a:xfrm>
        </p:spPr>
        <p:txBody>
          <a:bodyPr anchor="ctr"/>
          <a:lstStyle>
            <a:lvl1pPr marL="81053" indent="0">
              <a:buNone/>
              <a:defRPr sz="2800" b="1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7527" y="2721449"/>
            <a:ext cx="4484889" cy="4381866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306" y="2721449"/>
            <a:ext cx="4486651" cy="4381866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44DE-ACDE-453D-9833-5C560EECC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047" y="566708"/>
            <a:ext cx="8627904" cy="1011978"/>
          </a:xfrm>
        </p:spPr>
        <p:txBody>
          <a:bodyPr/>
          <a:lstStyle>
            <a:lvl1pPr>
              <a:defRPr sz="44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81E5-C429-4099-A4DD-5856BF85B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B714-8111-4087-8BE8-B7D2EF382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85" y="302188"/>
            <a:ext cx="9135428" cy="1286056"/>
          </a:xfrm>
        </p:spPr>
        <p:txBody>
          <a:bodyPr anchor="ctr"/>
          <a:lstStyle>
            <a:lvl1pPr algn="l">
              <a:buNone/>
              <a:defRPr sz="4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06428" y="1588244"/>
            <a:ext cx="6090285" cy="50598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8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4CB2-D1E2-48A6-9C32-F93BB4152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CF42A-A434-4290-92A9-86657B4BD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"/>
            <a:ext cx="10150475" cy="1568450"/>
          </a:xfrm>
          <a:prstGeom prst="rect">
            <a:avLst/>
          </a:prstGeom>
          <a:solidFill>
            <a:srgbClr val="005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349" tIns="50674" rIns="101349" bIns="50674"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014413" y="1635125"/>
            <a:ext cx="862806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17" tIns="50657" rIns="101317" bIns="50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189788" y="7100888"/>
            <a:ext cx="2368550" cy="404812"/>
          </a:xfrm>
          <a:prstGeom prst="rect">
            <a:avLst/>
          </a:prstGeom>
        </p:spPr>
        <p:txBody>
          <a:bodyPr vert="horz" wrap="square" lIns="101317" tIns="50657" rIns="101317" bIns="50657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14413" y="7100888"/>
            <a:ext cx="6175375" cy="404812"/>
          </a:xfrm>
          <a:prstGeom prst="rect">
            <a:avLst/>
          </a:prstGeom>
        </p:spPr>
        <p:txBody>
          <a:bodyPr vert="horz" lIns="101317" tIns="50657" rIns="101317" bIns="50657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Brandenburg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558338" y="7100888"/>
            <a:ext cx="508000" cy="404812"/>
          </a:xfrm>
          <a:prstGeom prst="rect">
            <a:avLst/>
          </a:prstGeom>
        </p:spPr>
        <p:txBody>
          <a:bodyPr vert="horz" wrap="square" lIns="101317" tIns="50657" rIns="101317" bIns="50657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D363DA-539F-40A0-B185-0A1FC20F8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71550" y="263525"/>
            <a:ext cx="8628063" cy="1011238"/>
          </a:xfrm>
          <a:prstGeom prst="rect">
            <a:avLst/>
          </a:prstGeom>
        </p:spPr>
        <p:txBody>
          <a:bodyPr vert="horz" lIns="101317" tIns="50657" rIns="101317" bIns="50657" anchor="t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283075" y="7107238"/>
            <a:ext cx="1274763" cy="215900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chemeClr val="tx1">
                    <a:lumMod val="75000"/>
                  </a:schemeClr>
                </a:solidFill>
              </a:rPr>
              <a:t>Ref: ILTINTRO6204_02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57" name="Picture 9" descr="Brandenburg UK Blue RGB.png"/>
          <p:cNvPicPr>
            <a:picLocks noChangeAspect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162800" y="7107238"/>
            <a:ext cx="27495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6687" r:id="rId1"/>
    <p:sldLayoutId id="2147486688" r:id="rId2"/>
    <p:sldLayoutId id="2147486689" r:id="rId3"/>
    <p:sldLayoutId id="2147486690" r:id="rId4"/>
    <p:sldLayoutId id="2147486691" r:id="rId5"/>
    <p:sldLayoutId id="2147486668" r:id="rId6"/>
    <p:sldLayoutId id="2147486692" r:id="rId7"/>
    <p:sldLayoutId id="2147486669" r:id="rId8"/>
    <p:sldLayoutId id="2147486670" r:id="rId9"/>
    <p:sldLayoutId id="2147486671" r:id="rId10"/>
    <p:sldLayoutId id="2147486693" r:id="rId11"/>
    <p:sldLayoutId id="2147486694" r:id="rId12"/>
    <p:sldLayoutId id="2147486695" r:id="rId13"/>
    <p:sldLayoutId id="2147486696" r:id="rId14"/>
    <p:sldLayoutId id="2147486697" r:id="rId15"/>
    <p:sldLayoutId id="2147486698" r:id="rId16"/>
    <p:sldLayoutId id="2147486699" r:id="rId17"/>
    <p:sldLayoutId id="2147486700" r:id="rId18"/>
    <p:sldLayoutId id="2147486701" r:id="rId19"/>
    <p:sldLayoutId id="2147486702" r:id="rId20"/>
    <p:sldLayoutId id="2147486703" r:id="rId21"/>
    <p:sldLayoutId id="2147486704" r:id="rId2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 spc="-11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6956" algn="l" rtl="0" fontAlgn="base">
        <a:spcBef>
          <a:spcPct val="0"/>
        </a:spcBef>
        <a:spcAft>
          <a:spcPct val="0"/>
        </a:spcAft>
        <a:defRPr sz="4400">
          <a:solidFill>
            <a:srgbClr val="C1EEFF"/>
          </a:solidFill>
          <a:latin typeface="Consolas" pitchFamily="49" charset="0"/>
        </a:defRPr>
      </a:lvl6pPr>
      <a:lvl7pPr marL="913912" algn="l" rtl="0" fontAlgn="base">
        <a:spcBef>
          <a:spcPct val="0"/>
        </a:spcBef>
        <a:spcAft>
          <a:spcPct val="0"/>
        </a:spcAft>
        <a:defRPr sz="4400">
          <a:solidFill>
            <a:srgbClr val="C1EEFF"/>
          </a:solidFill>
          <a:latin typeface="Consolas" pitchFamily="49" charset="0"/>
        </a:defRPr>
      </a:lvl7pPr>
      <a:lvl8pPr marL="1370868" algn="l" rtl="0" fontAlgn="base">
        <a:spcBef>
          <a:spcPct val="0"/>
        </a:spcBef>
        <a:spcAft>
          <a:spcPct val="0"/>
        </a:spcAft>
        <a:defRPr sz="4400">
          <a:solidFill>
            <a:srgbClr val="C1EEFF"/>
          </a:solidFill>
          <a:latin typeface="Consolas" pitchFamily="49" charset="0"/>
        </a:defRPr>
      </a:lvl8pPr>
      <a:lvl9pPr marL="1827825" algn="l" rtl="0" fontAlgn="base">
        <a:spcBef>
          <a:spcPct val="0"/>
        </a:spcBef>
        <a:spcAft>
          <a:spcPct val="0"/>
        </a:spcAft>
        <a:defRPr sz="44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50850" indent="-374650" algn="l" rtl="0" eaLnBrk="0" fontAlgn="base" hangingPunct="0">
        <a:spcBef>
          <a:spcPts val="775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300" kern="1200">
          <a:solidFill>
            <a:srgbClr val="595959"/>
          </a:solidFill>
          <a:latin typeface="+mn-lt"/>
          <a:ea typeface="+mn-ea"/>
          <a:cs typeface="+mn-cs"/>
        </a:defRPr>
      </a:lvl1pPr>
      <a:lvl2pPr marL="815975" indent="-311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900" kern="1200">
          <a:solidFill>
            <a:srgbClr val="595959"/>
          </a:solidFill>
          <a:latin typeface="+mn-lt"/>
          <a:ea typeface="+mn-ea"/>
          <a:cs typeface="+mn-cs"/>
        </a:defRPr>
      </a:lvl2pPr>
      <a:lvl3pPr marL="1100138" indent="-2476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800" kern="1200">
          <a:solidFill>
            <a:srgbClr val="595959"/>
          </a:solidFill>
          <a:latin typeface="+mn-lt"/>
          <a:ea typeface="+mn-ea"/>
          <a:cs typeface="+mn-cs"/>
        </a:defRPr>
      </a:lvl3pPr>
      <a:lvl4pPr marL="1393825" indent="-2476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1636713" indent="-227013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200" kern="1200">
          <a:solidFill>
            <a:srgbClr val="595959"/>
          </a:solidFill>
          <a:latin typeface="+mn-lt"/>
          <a:ea typeface="+mn-ea"/>
          <a:cs typeface="+mn-cs"/>
        </a:defRPr>
      </a:lvl5pPr>
      <a:lvl6pPr marL="1894613" indent="-233027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07375" indent="-2026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20141" indent="-2026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32904" indent="-20263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65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31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97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63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2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94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46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52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2625" y="3506788"/>
            <a:ext cx="9055100" cy="8604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Placement </a:t>
            </a:r>
            <a:r>
              <a:rPr lang="en-GB" dirty="0" smtClean="0"/>
              <a:t>of Insect Light </a:t>
            </a:r>
            <a:r>
              <a:rPr lang="en-GB" dirty="0" smtClean="0"/>
              <a:t>Traps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0150475" cy="75898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7763" name="Picture 5" descr="Supermarket layout black and wh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8" y="0"/>
            <a:ext cx="8661400" cy="758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11863" y="266700"/>
            <a:ext cx="4318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1863" y="698500"/>
            <a:ext cx="431800" cy="360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1863" y="1130300"/>
            <a:ext cx="431800" cy="360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5100" y="287338"/>
            <a:ext cx="33845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Back of the house control board unit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5100" y="698500"/>
            <a:ext cx="33845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Front of the house control board 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5100" y="1130300"/>
            <a:ext cx="25923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High Voltage Grid unit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79613" y="2859088"/>
            <a:ext cx="1008062" cy="1368425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83525" y="5954713"/>
            <a:ext cx="1008063" cy="14446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8747919" y="5666581"/>
            <a:ext cx="503238" cy="73025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1050" y="2643188"/>
            <a:ext cx="936625" cy="142875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91138" y="2930525"/>
            <a:ext cx="2447925" cy="288925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19700" y="5667375"/>
            <a:ext cx="1727200" cy="431800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54513" y="5594350"/>
            <a:ext cx="576262" cy="217488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366535">
            <a:off x="1447800" y="4811713"/>
            <a:ext cx="2192338" cy="757237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2232025" y="1814513"/>
            <a:ext cx="503238" cy="1008062"/>
          </a:xfrm>
          <a:prstGeom prst="rect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62350" y="3435350"/>
            <a:ext cx="360363" cy="101600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35375" y="4659313"/>
            <a:ext cx="431800" cy="101600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6450" y="2282825"/>
            <a:ext cx="504825" cy="101758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79388" y="6577013"/>
            <a:ext cx="3095625" cy="8175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GB" spc="-11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Super market example</a:t>
            </a:r>
          </a:p>
          <a:p>
            <a:pPr eaLnBrk="0" hangingPunct="0">
              <a:defRPr/>
            </a:pPr>
            <a:r>
              <a:rPr lang="en-GB" spc="-111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Multiple installations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39063" y="2930525"/>
            <a:ext cx="288925" cy="1017588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954963" y="4659313"/>
            <a:ext cx="504825" cy="512762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31225" y="5594350"/>
            <a:ext cx="288925" cy="14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11638" y="3362325"/>
            <a:ext cx="3384550" cy="2016125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51050" y="338138"/>
            <a:ext cx="1800225" cy="936625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51275" y="985838"/>
            <a:ext cx="936625" cy="865187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03675" y="1995488"/>
            <a:ext cx="1143000" cy="1150937"/>
          </a:xfrm>
          <a:prstGeom prst="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4" grpId="0"/>
      <p:bldP spid="15" grpId="0" animBg="1"/>
      <p:bldP spid="16" grpId="0" animBg="1"/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51025"/>
            <a:ext cx="77771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122238"/>
            <a:ext cx="8628062" cy="1012825"/>
          </a:xfrm>
        </p:spPr>
        <p:txBody>
          <a:bodyPr/>
          <a:lstStyle/>
          <a:p>
            <a:pPr>
              <a:defRPr/>
            </a:pPr>
            <a:r>
              <a:rPr lang="en-GB" sz="3600" dirty="0" smtClean="0"/>
              <a:t>Café example</a:t>
            </a:r>
            <a:br>
              <a:rPr lang="en-GB" sz="3600" dirty="0" smtClean="0"/>
            </a:br>
            <a:r>
              <a:rPr lang="en-GB" sz="3600" dirty="0" smtClean="0"/>
              <a:t>Front of the house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95738" y="1544638"/>
            <a:ext cx="36004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Front of the house units can be used in customer/public areas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They are designed be discrete, so there is no need to “hide” them.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3922713" y="2498725"/>
            <a:ext cx="1873250" cy="720725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2627313" y="2498725"/>
            <a:ext cx="3168650" cy="720725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0825" y="6511925"/>
            <a:ext cx="58324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7F7F7F"/>
                </a:solidFill>
                <a:latin typeface="Calibri" pitchFamily="34" charset="0"/>
              </a:rPr>
              <a:t>Because insects are captured fully intact, Brandenburg ILTs may be installed near food preparation or serving lines, but </a:t>
            </a:r>
            <a:r>
              <a:rPr lang="en-GB" sz="1400" b="1">
                <a:solidFill>
                  <a:srgbClr val="7F7F7F"/>
                </a:solidFill>
                <a:latin typeface="Calibri" pitchFamily="34" charset="0"/>
              </a:rPr>
              <a:t>never directly over the food preparation and/or serving areas</a:t>
            </a:r>
            <a:endParaRPr lang="en-GB" sz="1400" b="1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2800" y="3578225"/>
            <a:ext cx="576263" cy="433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&quot;No&quot; Symbol 29"/>
          <p:cNvSpPr/>
          <p:nvPr/>
        </p:nvSpPr>
        <p:spPr>
          <a:xfrm>
            <a:off x="611188" y="3074988"/>
            <a:ext cx="792162" cy="792162"/>
          </a:xfrm>
          <a:prstGeom prst="noSmoking">
            <a:avLst>
              <a:gd name="adj" fmla="val 94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1187450" y="3938588"/>
            <a:ext cx="2052638" cy="2573337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3" y="1997075"/>
            <a:ext cx="777716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Picture 15"/>
          <p:cNvSpPr>
            <a:spLocks noChangeAspect="1" noChangeArrowheads="1"/>
          </p:cNvSpPr>
          <p:nvPr/>
        </p:nvSpPr>
        <p:spPr bwMode="auto">
          <a:xfrm>
            <a:off x="322263" y="1844675"/>
            <a:ext cx="777716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95263"/>
            <a:ext cx="8628063" cy="1011237"/>
          </a:xfrm>
        </p:spPr>
        <p:txBody>
          <a:bodyPr/>
          <a:lstStyle/>
          <a:p>
            <a:pPr>
              <a:defRPr/>
            </a:pPr>
            <a:r>
              <a:rPr lang="en-GB" sz="3600" dirty="0" smtClean="0"/>
              <a:t>Kitchen area</a:t>
            </a:r>
            <a:br>
              <a:rPr lang="en-GB" sz="3600" dirty="0" smtClean="0"/>
            </a:br>
            <a:r>
              <a:rPr lang="en-GB" sz="3600" dirty="0" smtClean="0"/>
              <a:t>Back of the house</a:t>
            </a:r>
            <a:endParaRPr lang="en-GB" sz="36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51725" y="2570163"/>
            <a:ext cx="26987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Don’t install units:</a:t>
            </a:r>
          </a:p>
          <a:p>
            <a:pPr algn="ctr">
              <a:buFont typeface="Arial" pitchFamily="34" charset="0"/>
              <a:buChar char="•"/>
            </a:pPr>
            <a:r>
              <a:rPr lang="en-GB" sz="140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Next to sources of wind</a:t>
            </a:r>
          </a:p>
          <a:p>
            <a:pPr algn="ctr">
              <a:buFont typeface="Arial" pitchFamily="34" charset="0"/>
              <a:buChar char="•"/>
            </a:pPr>
            <a:r>
              <a:rPr lang="en-GB" sz="140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Next to extreme heat sources</a:t>
            </a:r>
          </a:p>
          <a:p>
            <a:pPr algn="ctr">
              <a:buFont typeface="Arial" pitchFamily="34" charset="0"/>
              <a:buChar char="•"/>
            </a:pPr>
            <a:r>
              <a:rPr lang="en-GB" sz="140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Directly above food preparation areas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59113" y="6243638"/>
            <a:ext cx="576262" cy="287337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235825" y="3506788"/>
            <a:ext cx="719138" cy="1655762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1275" y="1546225"/>
            <a:ext cx="4103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Do Install Units:</a:t>
            </a:r>
          </a:p>
          <a:p>
            <a:pPr>
              <a:buFont typeface="Arial" pitchFamily="34" charset="0"/>
              <a:buChar char="•"/>
            </a:pPr>
            <a:r>
              <a:rPr lang="en-GB" sz="16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GB" sz="16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 intercept paths – capturing insects that enter the kitchen</a:t>
            </a:r>
          </a:p>
          <a:p>
            <a:pPr>
              <a:buFont typeface="Arial" pitchFamily="34" charset="0"/>
              <a:buChar char="•"/>
            </a:pPr>
            <a:r>
              <a:rPr lang="en-GB" sz="16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To draw flying insects away from food preparation areas</a:t>
            </a:r>
          </a:p>
          <a:p>
            <a:endParaRPr lang="en-GB" sz="1600" b="1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Straight Arrow Connector 12"/>
          <p:cNvCxnSpPr>
            <a:stCxn id="20" idx="0"/>
          </p:cNvCxnSpPr>
          <p:nvPr/>
        </p:nvCxnSpPr>
        <p:spPr>
          <a:xfrm flipV="1">
            <a:off x="1385888" y="4946650"/>
            <a:ext cx="809625" cy="1350963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6297613"/>
            <a:ext cx="2770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Don’t install units:</a:t>
            </a:r>
          </a:p>
          <a:p>
            <a:pPr algn="ctr">
              <a:buFont typeface="Arial" pitchFamily="34" charset="0"/>
              <a:buChar char="•"/>
            </a:pPr>
            <a:r>
              <a:rPr lang="en-GB" sz="140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Adjacent to Natural sources of UVA light  </a:t>
            </a:r>
          </a:p>
          <a:p>
            <a:pPr algn="ctr">
              <a:buFont typeface="Arial" pitchFamily="34" charset="0"/>
              <a:buChar char="•"/>
            </a:pPr>
            <a:r>
              <a:rPr lang="en-GB" sz="140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 Near doors that open regularly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075238" y="3219450"/>
            <a:ext cx="2520950" cy="1655763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795963" y="3003550"/>
            <a:ext cx="1943100" cy="64770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0"/>
          </p:cNvCxnSpPr>
          <p:nvPr/>
        </p:nvCxnSpPr>
        <p:spPr>
          <a:xfrm flipH="1" flipV="1">
            <a:off x="1330325" y="5738813"/>
            <a:ext cx="55563" cy="558800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867400" y="2498725"/>
            <a:ext cx="1152525" cy="1512888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1922463"/>
            <a:ext cx="768191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95263"/>
            <a:ext cx="8628063" cy="1011237"/>
          </a:xfrm>
        </p:spPr>
        <p:txBody>
          <a:bodyPr/>
          <a:lstStyle/>
          <a:p>
            <a:pPr>
              <a:defRPr/>
            </a:pPr>
            <a:r>
              <a:rPr lang="en-GB" sz="3600" dirty="0" smtClean="0"/>
              <a:t>Hospital facility – example</a:t>
            </a:r>
            <a:br>
              <a:rPr lang="en-GB" sz="3600" dirty="0" smtClean="0"/>
            </a:br>
            <a:r>
              <a:rPr lang="en-GB" sz="3600" dirty="0" smtClean="0"/>
              <a:t>Public areas</a:t>
            </a:r>
            <a:endParaRPr lang="en-GB" sz="3600" dirty="0"/>
          </a:p>
        </p:txBody>
      </p:sp>
      <p:sp>
        <p:nvSpPr>
          <p:cNvPr id="120836" name="TextBox 3"/>
          <p:cNvSpPr txBox="1">
            <a:spLocks noChangeArrowheads="1"/>
          </p:cNvSpPr>
          <p:nvPr/>
        </p:nvSpPr>
        <p:spPr bwMode="auto">
          <a:xfrm>
            <a:off x="2554288" y="6205538"/>
            <a:ext cx="352901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Front of the house units can be used in public areas</a:t>
            </a:r>
          </a:p>
          <a:p>
            <a:pPr algn="ctr"/>
            <a:endParaRPr lang="en-GB" sz="140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78700" y="2552700"/>
            <a:ext cx="27368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Insect light traps are important in health care facilities – install ILTs in corridors and outside of operating theatres</a:t>
            </a:r>
          </a:p>
          <a:p>
            <a:pPr algn="ctr"/>
            <a:endParaRPr lang="en-GB" sz="140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62575" y="3074988"/>
            <a:ext cx="2160588" cy="1368425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70188" y="3074988"/>
            <a:ext cx="4752975" cy="1368425"/>
          </a:xfrm>
          <a:prstGeom prst="straightConnector1">
            <a:avLst/>
          </a:prstGeom>
          <a:ln w="190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84888" y="2570163"/>
            <a:ext cx="3598862" cy="302418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195263"/>
            <a:ext cx="9134475" cy="11509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500" dirty="0" smtClean="0"/>
              <a:t>Food Areas</a:t>
            </a:r>
            <a:br>
              <a:rPr lang="en-US" sz="3500" dirty="0" smtClean="0"/>
            </a:br>
            <a:r>
              <a:rPr lang="en-US" sz="3500" dirty="0" smtClean="0"/>
              <a:t>Rules of placement of ILTs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635125"/>
            <a:ext cx="5545138" cy="4895850"/>
          </a:xfrm>
        </p:spPr>
        <p:txBody>
          <a:bodyPr/>
          <a:lstStyle/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Do not use high voltage units in food preparation areas – use control board units only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endParaRPr lang="en-US" sz="1800" smtClean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Do not place units directly over food preparation areas. e.g. above cookers, steam vents etc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endParaRPr lang="en-US" sz="2200" smtClean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Do not place units in near air blowers, air conditioners etc.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endParaRPr lang="en-US" sz="2200" smtClean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In glass free areas use units with Safety/sleeved bulbs.</a:t>
            </a:r>
          </a:p>
        </p:txBody>
      </p:sp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7986713" y="7178675"/>
            <a:ext cx="2163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800"/>
              <a:t>copyright  Brandenburg UK Limited © 2007 </a:t>
            </a:r>
          </a:p>
        </p:txBody>
      </p:sp>
      <p:pic>
        <p:nvPicPr>
          <p:cNvPr id="121862" name="Picture 4" descr="Food prepar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75" y="2643188"/>
            <a:ext cx="3511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00325"/>
            <a:ext cx="8626475" cy="1627188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Section 1:  The Process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9571" name="Picture 4" descr="Genus-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27038"/>
            <a:ext cx="201612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5" descr="http://www.translation-project-management.com/images/site/analy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8700" y="3146425"/>
            <a:ext cx="22812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2238"/>
            <a:ext cx="9134475" cy="792162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Placement of </a:t>
            </a:r>
            <a:r>
              <a:rPr lang="en-US" sz="4000" dirty="0" smtClean="0"/>
              <a:t>ILTs: Step 1</a:t>
            </a:r>
            <a:br>
              <a:rPr lang="en-US" sz="4000" dirty="0" smtClean="0"/>
            </a:br>
            <a:r>
              <a:rPr lang="en-US" sz="4000" dirty="0" smtClean="0"/>
              <a:t>Initial survey</a:t>
            </a:r>
            <a:endParaRPr lang="en-US" sz="4000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851025"/>
            <a:ext cx="7345363" cy="4681538"/>
          </a:xfrm>
        </p:spPr>
        <p:txBody>
          <a:bodyPr/>
          <a:lstStyle/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Carry out an initial survey to gather information on the site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Start outside of the building</a:t>
            </a:r>
          </a:p>
          <a:p>
            <a:pPr lvl="1">
              <a:buClr>
                <a:srgbClr val="7F7F7F"/>
              </a:buClr>
              <a:buFont typeface="Arial" pitchFamily="34" charset="0"/>
              <a:buChar char="•"/>
            </a:pPr>
            <a:r>
              <a:rPr lang="en-US" sz="16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Note the most likely sources of insects – i.e. breeding sites such as dumpsters, drainage, farms etc…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Walk from outside to the inside of the building</a:t>
            </a:r>
          </a:p>
          <a:p>
            <a:pPr lvl="1">
              <a:buClr>
                <a:srgbClr val="7F7F7F"/>
              </a:buClr>
              <a:buFont typeface="Arial" pitchFamily="34" charset="0"/>
              <a:buChar char="•"/>
            </a:pPr>
            <a:r>
              <a:rPr lang="en-US" sz="16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Establish the likely entry points for flying insects</a:t>
            </a:r>
          </a:p>
          <a:p>
            <a:pPr lvl="1">
              <a:buClr>
                <a:srgbClr val="7F7F7F"/>
              </a:buClr>
              <a:buFont typeface="Arial" pitchFamily="34" charset="0"/>
              <a:buChar char="•"/>
            </a:pPr>
            <a:r>
              <a:rPr lang="en-US" sz="16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Determine the natural path the insects might take as they move through the building</a:t>
            </a:r>
          </a:p>
          <a:p>
            <a:pPr lvl="1">
              <a:buClr>
                <a:srgbClr val="7F7F7F"/>
              </a:buClr>
              <a:buFont typeface="Arial" pitchFamily="34" charset="0"/>
              <a:buChar char="•"/>
            </a:pPr>
            <a:r>
              <a:rPr lang="en-US" sz="16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Consider how windows, doors, lighting and air movement might guide insects along.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Grade the areas of the building according to level of risk – low, medium and high.  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Define front and back of house areas that need flying insect control equipment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Plan the specific locations for insect light traps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endParaRPr lang="en-US" sz="1800" smtClean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2463"/>
            <a:ext cx="68468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itle 1"/>
          <p:cNvSpPr txBox="1">
            <a:spLocks/>
          </p:cNvSpPr>
          <p:nvPr/>
        </p:nvSpPr>
        <p:spPr bwMode="auto">
          <a:xfrm>
            <a:off x="322263" y="411163"/>
            <a:ext cx="57610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54" tIns="50676" rIns="101354" bIns="50676" anchor="ctr"/>
          <a:lstStyle/>
          <a:p>
            <a:r>
              <a:rPr lang="en-GB" sz="3600">
                <a:solidFill>
                  <a:srgbClr val="FFFFFF"/>
                </a:solidFill>
                <a:latin typeface="Calibri" pitchFamily="34" charset="0"/>
              </a:rPr>
              <a:t>A floor plan is a very useful tool for initial survey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70638" y="2354263"/>
            <a:ext cx="3779837" cy="3960812"/>
          </a:xfrm>
          <a:prstGeom prst="rect">
            <a:avLst/>
          </a:prstGeom>
        </p:spPr>
        <p:txBody>
          <a:bodyPr/>
          <a:lstStyle/>
          <a:p>
            <a:pPr marL="452438" indent="-376238" eaLnBrk="0" hangingPunct="0">
              <a:spcBef>
                <a:spcPts val="775"/>
              </a:spcBef>
              <a:buClr>
                <a:srgbClr val="7F7F7F"/>
              </a:buClr>
              <a:buSzPct val="95000"/>
              <a:defRPr/>
            </a:pPr>
            <a:r>
              <a:rPr lang="en-US" sz="1800" b="1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Key Questions to answer:</a:t>
            </a:r>
          </a:p>
          <a:p>
            <a:pPr marL="363538" indent="-312738" eaLnBrk="0" hangingPunct="0">
              <a:lnSpc>
                <a:spcPts val="2500"/>
              </a:lnSpc>
              <a:spcBef>
                <a:spcPct val="20000"/>
              </a:spcBef>
              <a:buClr>
                <a:srgbClr val="7F7F7F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Likely breeding sites (e.g. near food sources)</a:t>
            </a:r>
          </a:p>
          <a:p>
            <a:pPr marL="363538" indent="-312738" eaLnBrk="0" hangingPunct="0">
              <a:lnSpc>
                <a:spcPts val="2500"/>
              </a:lnSpc>
              <a:spcBef>
                <a:spcPct val="20000"/>
              </a:spcBef>
              <a:buClr>
                <a:srgbClr val="7F7F7F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Entry points for flying insects</a:t>
            </a:r>
          </a:p>
          <a:p>
            <a:pPr marL="363538" indent="-312738" eaLnBrk="0" hangingPunct="0">
              <a:lnSpc>
                <a:spcPts val="2500"/>
              </a:lnSpc>
              <a:spcBef>
                <a:spcPct val="20000"/>
              </a:spcBef>
              <a:buClr>
                <a:srgbClr val="7F7F7F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Predict natural path of insects</a:t>
            </a:r>
          </a:p>
          <a:p>
            <a:pPr marL="363538" indent="-312738" eaLnBrk="0" hangingPunct="0">
              <a:lnSpc>
                <a:spcPts val="2500"/>
              </a:lnSpc>
              <a:spcBef>
                <a:spcPct val="20000"/>
              </a:spcBef>
              <a:buClr>
                <a:srgbClr val="7F7F7F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Define “High”, “Medium” and “Low” risk areas</a:t>
            </a:r>
          </a:p>
          <a:p>
            <a:pPr marL="363538" indent="-312738" eaLnBrk="0" hangingPunct="0">
              <a:lnSpc>
                <a:spcPts val="2500"/>
              </a:lnSpc>
              <a:spcBef>
                <a:spcPct val="20000"/>
              </a:spcBef>
              <a:buClr>
                <a:srgbClr val="7F7F7F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Define front of house and back of house areas</a:t>
            </a:r>
          </a:p>
          <a:p>
            <a:pPr marL="817563" lvl="1" indent="-312738" eaLnBrk="0" hangingPunct="0">
              <a:lnSpc>
                <a:spcPts val="2500"/>
              </a:lnSpc>
              <a:spcBef>
                <a:spcPct val="20000"/>
              </a:spcBef>
              <a:buClr>
                <a:srgbClr val="7F7F7F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Approximate size of location(s) (room-by-room)</a:t>
            </a:r>
          </a:p>
          <a:p>
            <a:pPr marL="817563" lvl="1" indent="-312738" eaLnBrk="0" hangingPunct="0">
              <a:lnSpc>
                <a:spcPts val="2500"/>
              </a:lnSpc>
              <a:spcBef>
                <a:spcPct val="20000"/>
              </a:spcBef>
              <a:buClr>
                <a:srgbClr val="7F7F7F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Consider windows, doorways, lighting (&amp; how often are they used)</a:t>
            </a:r>
          </a:p>
          <a:p>
            <a:pPr marL="363538" indent="-312738" eaLnBrk="0" hangingPunct="0">
              <a:lnSpc>
                <a:spcPts val="2500"/>
              </a:lnSpc>
              <a:spcBef>
                <a:spcPct val="20000"/>
              </a:spcBef>
              <a:buClr>
                <a:srgbClr val="7F7F7F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Propose insect light trap placement/positioning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1774825"/>
            <a:ext cx="7085013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8000"/>
            <a:ext cx="709136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8138"/>
            <a:ext cx="8628062" cy="1373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600" dirty="0" smtClean="0"/>
              <a:t>Placement of ILTs</a:t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4025" y="2786063"/>
            <a:ext cx="327501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 Identify breeding sites</a:t>
            </a:r>
          </a:p>
          <a:p>
            <a:pPr>
              <a:buFont typeface="Arial" pitchFamily="34" charset="0"/>
              <a:buChar char="•"/>
            </a:pPr>
            <a:endParaRPr lang="en-GB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 Identify entry points</a:t>
            </a:r>
          </a:p>
          <a:p>
            <a:pPr>
              <a:buFont typeface="Arial" pitchFamily="34" charset="0"/>
              <a:buChar char="•"/>
            </a:pPr>
            <a:endParaRPr lang="en-GB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 Identify and define risk 	areas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2938" y="4875213"/>
            <a:ext cx="792162" cy="79216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0" y="2859088"/>
            <a:ext cx="1187450" cy="431800"/>
          </a:xfrm>
          <a:prstGeom prst="leftArrow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0188" y="6170613"/>
            <a:ext cx="360362" cy="288925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0913" y="6170613"/>
            <a:ext cx="360362" cy="288925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0188" y="2138363"/>
            <a:ext cx="360362" cy="288925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587625"/>
            <a:ext cx="352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146425"/>
            <a:ext cx="352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550" y="6315075"/>
            <a:ext cx="3540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9288" y="4532313"/>
            <a:ext cx="3540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525" y="4370388"/>
            <a:ext cx="3540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550" y="1995488"/>
            <a:ext cx="3540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0" y="5738813"/>
            <a:ext cx="11874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404040"/>
                </a:solidFill>
              </a:rPr>
              <a:t>Low risk area</a:t>
            </a:r>
          </a:p>
        </p:txBody>
      </p:sp>
      <p:sp>
        <p:nvSpPr>
          <p:cNvPr id="112658" name="TextBox 31"/>
          <p:cNvSpPr txBox="1">
            <a:spLocks noChangeArrowheads="1"/>
          </p:cNvSpPr>
          <p:nvPr/>
        </p:nvSpPr>
        <p:spPr bwMode="auto">
          <a:xfrm>
            <a:off x="5722938" y="6386513"/>
            <a:ext cx="17287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404040"/>
                </a:solidFill>
              </a:rPr>
              <a:t>High risk area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71550" y="6891338"/>
            <a:ext cx="172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404040"/>
                </a:solidFill>
              </a:rPr>
              <a:t>Medium risk area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922713" y="1635125"/>
            <a:ext cx="17287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404040"/>
                </a:solidFill>
              </a:rPr>
              <a:t>Medium risk area</a:t>
            </a:r>
          </a:p>
        </p:txBody>
      </p:sp>
      <p:cxnSp>
        <p:nvCxnSpPr>
          <p:cNvPr id="36" name="Straight Arrow Connector 35"/>
          <p:cNvCxnSpPr>
            <a:stCxn id="112658" idx="0"/>
          </p:cNvCxnSpPr>
          <p:nvPr/>
        </p:nvCxnSpPr>
        <p:spPr>
          <a:xfrm flipH="1" flipV="1">
            <a:off x="5435600" y="5883275"/>
            <a:ext cx="1152525" cy="5032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2658" idx="0"/>
          </p:cNvCxnSpPr>
          <p:nvPr/>
        </p:nvCxnSpPr>
        <p:spPr>
          <a:xfrm flipH="1" flipV="1">
            <a:off x="5146675" y="4730750"/>
            <a:ext cx="1441450" cy="16557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354513" y="1995488"/>
            <a:ext cx="504825" cy="790575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554288" y="1995488"/>
            <a:ext cx="2305050" cy="935037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3" idx="0"/>
          </p:cNvCxnSpPr>
          <p:nvPr/>
        </p:nvCxnSpPr>
        <p:spPr>
          <a:xfrm flipV="1">
            <a:off x="1835150" y="5811838"/>
            <a:ext cx="1152525" cy="1079500"/>
          </a:xfrm>
          <a:prstGeom prst="straightConnector1">
            <a:avLst/>
          </a:prstGeom>
          <a:ln w="190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1" idx="0"/>
          </p:cNvCxnSpPr>
          <p:nvPr/>
        </p:nvCxnSpPr>
        <p:spPr>
          <a:xfrm flipV="1">
            <a:off x="593725" y="4659313"/>
            <a:ext cx="1457325" cy="10795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10" grpId="0" animBg="1"/>
      <p:bldP spid="11" grpId="0" animBg="1"/>
      <p:bldP spid="12" grpId="0" animBg="1"/>
      <p:bldP spid="13" grpId="0" animBg="1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0800"/>
            <a:ext cx="9134475" cy="1265238"/>
          </a:xfrm>
        </p:spPr>
        <p:txBody>
          <a:bodyPr/>
          <a:lstStyle/>
          <a:p>
            <a:pPr>
              <a:defRPr/>
            </a:pPr>
            <a:r>
              <a:rPr lang="en-US" sz="3500" dirty="0"/>
              <a:t>Placement of </a:t>
            </a:r>
            <a:r>
              <a:rPr lang="en-US" sz="3500" dirty="0" smtClean="0"/>
              <a:t>ILTs</a:t>
            </a:r>
            <a:br>
              <a:rPr lang="en-US" sz="3500" dirty="0" smtClean="0"/>
            </a:br>
            <a:r>
              <a:rPr lang="en-US" sz="3500" dirty="0" smtClean="0"/>
              <a:t>General siting guidelines</a:t>
            </a:r>
            <a:endParaRPr lang="en-US" sz="3500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922463"/>
            <a:ext cx="6767512" cy="4752975"/>
          </a:xfrm>
        </p:spPr>
        <p:txBody>
          <a:bodyPr/>
          <a:lstStyle/>
          <a:p>
            <a:pPr marL="608013" indent="-608013"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Place wall mount units where they can be easily serviced</a:t>
            </a:r>
          </a:p>
          <a:p>
            <a:pPr marL="608013" indent="-608013">
              <a:buClr>
                <a:srgbClr val="7F7F7F"/>
              </a:buClr>
              <a:buFont typeface="Wingdings" pitchFamily="2" charset="2"/>
              <a:buNone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en-US" sz="14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The units should not be positioned / placed where they can  get damaged e.g. in passageways, in the way of maintenance staff and fork lift trucks.</a:t>
            </a:r>
          </a:p>
          <a:p>
            <a:pPr marL="973138" lvl="1" indent="-608013">
              <a:buClr>
                <a:srgbClr val="7F7F7F"/>
              </a:buClr>
              <a:buFont typeface="Arial" pitchFamily="34" charset="0"/>
              <a:buChar char="•"/>
            </a:pPr>
            <a:endParaRPr lang="en-US" sz="700" smtClean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 marL="608013" indent="-608013"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Position the units so that they intercept the flies before entering critical areas.</a:t>
            </a:r>
          </a:p>
          <a:p>
            <a:pPr marL="608013" indent="-608013">
              <a:buClr>
                <a:srgbClr val="7F7F7F"/>
              </a:buClr>
              <a:buFont typeface="Arial" pitchFamily="34" charset="0"/>
              <a:buChar char="•"/>
            </a:pPr>
            <a:endParaRPr lang="en-US" sz="2000" smtClean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 marL="608013" indent="-608013"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Position units so that, you draw insects away from the area you are trying to protect.</a:t>
            </a:r>
          </a:p>
          <a:p>
            <a:pPr marL="608013" indent="-608013">
              <a:buClr>
                <a:srgbClr val="7F7F7F"/>
              </a:buClr>
              <a:buFont typeface="Arial" pitchFamily="34" charset="0"/>
              <a:buChar char="•"/>
            </a:pPr>
            <a:endParaRPr lang="en-US" sz="2000" smtClean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 marL="608013" indent="-608013">
              <a:buClr>
                <a:srgbClr val="7F7F7F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Do not place units over food preparation, packaging or processing areas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7986713" y="7178675"/>
            <a:ext cx="2163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GB" sz="800">
                <a:solidFill>
                  <a:srgbClr val="FFFFFF"/>
                </a:solidFill>
              </a:rPr>
              <a:t>copyright  Brandenburg UK Limited © 2007 </a:t>
            </a:r>
          </a:p>
        </p:txBody>
      </p:sp>
      <p:pic>
        <p:nvPicPr>
          <p:cNvPr id="113669" name="Picture 42" descr="Cobra cut o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643188"/>
            <a:ext cx="28781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TextBox 5"/>
          <p:cNvSpPr txBox="1">
            <a:spLocks noChangeArrowheads="1"/>
          </p:cNvSpPr>
          <p:nvPr/>
        </p:nvSpPr>
        <p:spPr bwMode="auto">
          <a:xfrm>
            <a:off x="7307263" y="4730750"/>
            <a:ext cx="252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/>
            <a:r>
              <a:rPr lang="en-GB" sz="160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The Genus® Cobra should be wall mounted</a:t>
            </a:r>
            <a:endParaRPr lang="en-GB" sz="16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4825"/>
            <a:ext cx="7091363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8000"/>
            <a:ext cx="709136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22938" y="4875213"/>
            <a:ext cx="792162" cy="792162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0" y="2859088"/>
            <a:ext cx="1187450" cy="431800"/>
          </a:xfrm>
          <a:prstGeom prst="leftArrow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70188" y="6170613"/>
            <a:ext cx="360362" cy="288925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0913" y="6170613"/>
            <a:ext cx="360362" cy="288925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0188" y="2138363"/>
            <a:ext cx="360362" cy="288925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46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587625"/>
            <a:ext cx="352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146425"/>
            <a:ext cx="352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550" y="6315075"/>
            <a:ext cx="3540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9288" y="4532313"/>
            <a:ext cx="3540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525" y="4370388"/>
            <a:ext cx="3540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0550" y="1995488"/>
            <a:ext cx="3540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3" name="TextBox 19"/>
          <p:cNvSpPr txBox="1">
            <a:spLocks noChangeArrowheads="1"/>
          </p:cNvSpPr>
          <p:nvPr/>
        </p:nvSpPr>
        <p:spPr bwMode="auto">
          <a:xfrm>
            <a:off x="0" y="5738813"/>
            <a:ext cx="11874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404040"/>
                </a:solidFill>
              </a:rPr>
              <a:t>Low risk area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5263"/>
            <a:ext cx="8628062" cy="10112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600" smtClean="0"/>
              <a:t>Good locations for ILT’s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75463" y="3219450"/>
            <a:ext cx="32750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 Identify suitable ILT locations</a:t>
            </a:r>
          </a:p>
          <a:p>
            <a:pPr>
              <a:buFont typeface="Arial" pitchFamily="34" charset="0"/>
              <a:buChar char="•"/>
            </a:pPr>
            <a:endParaRPr lang="en-GB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  Use appropriate unit for front of house or back of house.</a:t>
            </a:r>
          </a:p>
          <a:p>
            <a:endParaRPr lang="en-GB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2554288" y="5235575"/>
            <a:ext cx="288925" cy="3587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1690688" y="3938588"/>
            <a:ext cx="288925" cy="3603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2554288" y="3003550"/>
            <a:ext cx="288925" cy="3587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2770188" y="5451475"/>
            <a:ext cx="288925" cy="3603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5362575" y="3938588"/>
            <a:ext cx="288925" cy="3603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2914650" y="3578225"/>
            <a:ext cx="288925" cy="3603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2843213" y="2714625"/>
            <a:ext cx="287337" cy="3603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2987675" y="4946650"/>
            <a:ext cx="287338" cy="36036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9" name="Picture 38" descr="COBRA PNG low resoluti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427288"/>
            <a:ext cx="35877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COBRA PNG low resoluti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1313" y="4024313"/>
            <a:ext cx="244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COBRA PNG low resoluti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2714625"/>
            <a:ext cx="2428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COBRA PNG low resoluti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4650" y="5019675"/>
            <a:ext cx="360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COBRA PNG low resolutio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4650" y="3651250"/>
            <a:ext cx="360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EclipseBlackPN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5451475"/>
            <a:ext cx="25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EclipseBlackPN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9838" y="5280025"/>
            <a:ext cx="3429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EclipseBlackPNG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0688" y="3938588"/>
            <a:ext cx="25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EclipseBlackPN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9838" y="3119438"/>
            <a:ext cx="3429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Multiply 49"/>
          <p:cNvSpPr/>
          <p:nvPr/>
        </p:nvSpPr>
        <p:spPr>
          <a:xfrm>
            <a:off x="5435600" y="5522913"/>
            <a:ext cx="287338" cy="3603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9" name="Picture 48" descr="COBRA PNG low resoluti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1313" y="5522913"/>
            <a:ext cx="244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00325"/>
            <a:ext cx="8626475" cy="1627188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Section 2:  Example placement in context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5715" name="Picture 4" descr="Genus-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27038"/>
            <a:ext cx="2016125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95263"/>
            <a:ext cx="4968875" cy="10112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600" smtClean="0"/>
              <a:t>Types of Insect light traps in context</a:t>
            </a:r>
            <a:br>
              <a:rPr lang="en-GB" sz="3600" smtClean="0"/>
            </a:br>
            <a:endParaRPr lang="en-GB" sz="3600" smtClean="0"/>
          </a:p>
        </p:txBody>
      </p:sp>
      <p:sp>
        <p:nvSpPr>
          <p:cNvPr id="116739" name="Subtitle 2"/>
          <p:cNvSpPr>
            <a:spLocks noGrp="1"/>
          </p:cNvSpPr>
          <p:nvPr>
            <p:ph idx="1"/>
          </p:nvPr>
        </p:nvSpPr>
        <p:spPr>
          <a:xfrm>
            <a:off x="682625" y="2570163"/>
            <a:ext cx="6913563" cy="3168650"/>
          </a:xfrm>
        </p:spPr>
        <p:txBody>
          <a:bodyPr/>
          <a:lstStyle/>
          <a:p>
            <a:pPr>
              <a:buClr>
                <a:srgbClr val="7F7F7F"/>
              </a:buClr>
              <a:buFont typeface="Wingdings" pitchFamily="2" charset="2"/>
              <a:buNone/>
            </a:pPr>
            <a: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The following slides give a number of examples of locations where ILTs can be placed.</a:t>
            </a: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endParaRPr lang="en-GB" sz="2200" smtClean="0">
              <a:solidFill>
                <a:srgbClr val="7F7F7F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7F7F7F"/>
              </a:buClr>
              <a:buFont typeface="Arial" pitchFamily="34" charset="0"/>
              <a:buChar char="•"/>
            </a:pPr>
            <a: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Placement examples include:</a:t>
            </a:r>
            <a:b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- Supermarket (various locations)</a:t>
            </a:r>
            <a:b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- Café (front of the house)</a:t>
            </a:r>
            <a:b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- Health care (public areas)</a:t>
            </a:r>
            <a:b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200" smtClean="0">
                <a:solidFill>
                  <a:srgbClr val="7F7F7F"/>
                </a:solidFill>
                <a:latin typeface="Calibri" pitchFamily="34" charset="0"/>
                <a:cs typeface="Calibri" pitchFamily="34" charset="0"/>
              </a:rPr>
              <a:t>- Commercial Kitchen (back of the house)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00" y="2135188"/>
            <a:ext cx="2944813" cy="205898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0" y="4367213"/>
            <a:ext cx="2952750" cy="20923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BBG MASTER NA</Template>
  <TotalTime>9703</TotalTime>
  <Words>650</Words>
  <Application>Microsoft Office PowerPoint</Application>
  <PresentationFormat>Custom</PresentationFormat>
  <Paragraphs>95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Wingdings 2</vt:lpstr>
      <vt:lpstr>Wingdings 3</vt:lpstr>
      <vt:lpstr>MS PGothic</vt:lpstr>
      <vt:lpstr>MS Mincho</vt:lpstr>
      <vt:lpstr>Futura Md BT</vt:lpstr>
      <vt:lpstr>Times New Roman</vt:lpstr>
      <vt:lpstr>Verdana</vt:lpstr>
      <vt:lpstr>Akzidenz-Grotesk BQ Reg</vt:lpstr>
      <vt:lpstr>Metro</vt:lpstr>
      <vt:lpstr>Placement of Insect Light Traps</vt:lpstr>
      <vt:lpstr>Section 1:  The Process</vt:lpstr>
      <vt:lpstr>Placement of ILTs: Step 1 Initial survey</vt:lpstr>
      <vt:lpstr>Slide 4</vt:lpstr>
      <vt:lpstr>Placement of ILTs </vt:lpstr>
      <vt:lpstr>Placement of ILTs General siting guidelines</vt:lpstr>
      <vt:lpstr>Good locations for ILT’s</vt:lpstr>
      <vt:lpstr>Section 2:  Example placement in context</vt:lpstr>
      <vt:lpstr>Types of Insect light traps in context </vt:lpstr>
      <vt:lpstr>Slide 10</vt:lpstr>
      <vt:lpstr>Café example Front of the house</vt:lpstr>
      <vt:lpstr>Kitchen area Back of the house</vt:lpstr>
      <vt:lpstr>Hospital facility – example Public areas</vt:lpstr>
      <vt:lpstr>Food Areas Rules of placement of ILTs</vt:lpstr>
    </vt:vector>
  </TitlesOfParts>
  <Company>Brandenburg UK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company</dc:title>
  <dc:creator>Mathew Kaye</dc:creator>
  <cp:lastModifiedBy>tahir rashid</cp:lastModifiedBy>
  <cp:revision>469</cp:revision>
  <dcterms:created xsi:type="dcterms:W3CDTF">2004-12-05T15:34:07Z</dcterms:created>
  <dcterms:modified xsi:type="dcterms:W3CDTF">2012-08-02T14:09:28Z</dcterms:modified>
</cp:coreProperties>
</file>